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>
                <a:latin typeface="Berlin Sans FB" pitchFamily="34" charset="0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568852" y="4088606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522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GB" sz="2800" dirty="0" smtClean="0">
                <a:solidFill>
                  <a:srgbClr val="00A1DA"/>
                </a:solidFill>
                <a:latin typeface="Berlin Sans FB" pitchFamily="34" charset="0"/>
              </a:endParaRP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7" name="Straight Connector 6"/>
          <p:cNvCxnSpPr/>
          <p:nvPr/>
        </p:nvCxnSpPr>
        <p:spPr>
          <a:xfrm>
            <a:off x="2581052" y="404664"/>
            <a:ext cx="1126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52120" y="404664"/>
            <a:ext cx="1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581052" y="2837865"/>
            <a:ext cx="478781" cy="15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81052" y="389593"/>
            <a:ext cx="66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Box 9220"/>
          <p:cNvSpPr txBox="1"/>
          <p:nvPr/>
        </p:nvSpPr>
        <p:spPr>
          <a:xfrm>
            <a:off x="6039147" y="1310154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x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223" name="TextBox 9222"/>
          <p:cNvSpPr txBox="1"/>
          <p:nvPr/>
        </p:nvSpPr>
        <p:spPr>
          <a:xfrm>
            <a:off x="3832396" y="30032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- 2</a:t>
            </a:r>
            <a:endParaRPr lang="en-GB" dirty="0"/>
          </a:p>
        </p:txBody>
      </p:sp>
      <p:sp>
        <p:nvSpPr>
          <p:cNvPr id="9225" name="TextBox 9224"/>
          <p:cNvSpPr txBox="1"/>
          <p:nvPr/>
        </p:nvSpPr>
        <p:spPr>
          <a:xfrm>
            <a:off x="3830747" y="149482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- 5</a:t>
            </a:r>
            <a:endParaRPr lang="en-GB" dirty="0"/>
          </a:p>
        </p:txBody>
      </p:sp>
      <p:cxnSp>
        <p:nvCxnSpPr>
          <p:cNvPr id="9229" name="Straight Arrow Connector 9228"/>
          <p:cNvCxnSpPr/>
          <p:nvPr/>
        </p:nvCxnSpPr>
        <p:spPr>
          <a:xfrm>
            <a:off x="4515248" y="3181618"/>
            <a:ext cx="11368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1" name="Straight Arrow Connector 9230"/>
          <p:cNvCxnSpPr/>
          <p:nvPr/>
        </p:nvCxnSpPr>
        <p:spPr>
          <a:xfrm flipH="1">
            <a:off x="2581712" y="3181618"/>
            <a:ext cx="1275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3" name="Straight Arrow Connector 9232"/>
          <p:cNvCxnSpPr/>
          <p:nvPr/>
        </p:nvCxnSpPr>
        <p:spPr>
          <a:xfrm flipV="1">
            <a:off x="6228184" y="40466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5" name="Straight Arrow Connector 9234"/>
          <p:cNvCxnSpPr/>
          <p:nvPr/>
        </p:nvCxnSpPr>
        <p:spPr>
          <a:xfrm>
            <a:off x="6228184" y="1710100"/>
            <a:ext cx="0" cy="1142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7" name="Straight Arrow Connector 9236"/>
          <p:cNvCxnSpPr/>
          <p:nvPr/>
        </p:nvCxnSpPr>
        <p:spPr>
          <a:xfrm>
            <a:off x="4179388" y="1710100"/>
            <a:ext cx="0" cy="266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40" name="Straight Arrow Connector 9239"/>
          <p:cNvCxnSpPr/>
          <p:nvPr/>
        </p:nvCxnSpPr>
        <p:spPr>
          <a:xfrm flipV="1">
            <a:off x="4179387" y="1217821"/>
            <a:ext cx="1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1" name="TextBox 9240"/>
          <p:cNvSpPr txBox="1"/>
          <p:nvPr/>
        </p:nvSpPr>
        <p:spPr>
          <a:xfrm>
            <a:off x="1259632" y="3366284"/>
            <a:ext cx="6732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Perimedr</a:t>
            </a:r>
            <a:r>
              <a:rPr lang="en-GB" dirty="0" smtClean="0"/>
              <a:t> y </a:t>
            </a:r>
            <a:r>
              <a:rPr lang="en-GB" dirty="0" err="1" smtClean="0"/>
              <a:t>siâp</a:t>
            </a:r>
            <a:r>
              <a:rPr lang="en-GB" dirty="0" smtClean="0"/>
              <a:t> </a:t>
            </a:r>
            <a:r>
              <a:rPr lang="en-GB" dirty="0" err="1" smtClean="0"/>
              <a:t>uchod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54 cm.  </a:t>
            </a:r>
            <a:r>
              <a:rPr lang="en-GB" dirty="0" err="1" smtClean="0"/>
              <a:t>Darganfyddwch</a:t>
            </a:r>
            <a:r>
              <a:rPr lang="en-GB" dirty="0" smtClean="0"/>
              <a:t> </a:t>
            </a:r>
            <a:r>
              <a:rPr lang="en-GB" dirty="0" err="1" smtClean="0"/>
              <a:t>hyd</a:t>
            </a:r>
            <a:r>
              <a:rPr lang="en-GB" dirty="0" smtClean="0"/>
              <a:t> x ? </a:t>
            </a:r>
            <a:endParaRPr lang="en-GB" dirty="0"/>
          </a:p>
        </p:txBody>
      </p:sp>
      <p:sp>
        <p:nvSpPr>
          <p:cNvPr id="9244" name="Rectangle 9243"/>
          <p:cNvSpPr/>
          <p:nvPr/>
        </p:nvSpPr>
        <p:spPr>
          <a:xfrm>
            <a:off x="3293938" y="4389603"/>
            <a:ext cx="2448272" cy="157727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428728" y="4000504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" name="Straight Connector 18"/>
          <p:cNvCxnSpPr/>
          <p:nvPr/>
        </p:nvCxnSpPr>
        <p:spPr>
          <a:xfrm flipH="1">
            <a:off x="4515249" y="404664"/>
            <a:ext cx="1136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01043" y="2852936"/>
            <a:ext cx="5510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707904" y="40466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6" name="Straight Connector 9215"/>
          <p:cNvCxnSpPr/>
          <p:nvPr/>
        </p:nvCxnSpPr>
        <p:spPr>
          <a:xfrm>
            <a:off x="4515248" y="40466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9" name="Straight Connector 9218"/>
          <p:cNvCxnSpPr/>
          <p:nvPr/>
        </p:nvCxnSpPr>
        <p:spPr>
          <a:xfrm>
            <a:off x="3707904" y="1196752"/>
            <a:ext cx="805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8" name="Straight Connector 9227"/>
          <p:cNvCxnSpPr/>
          <p:nvPr/>
        </p:nvCxnSpPr>
        <p:spPr>
          <a:xfrm flipV="1">
            <a:off x="3059832" y="213285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2" name="Straight Connector 9231"/>
          <p:cNvCxnSpPr/>
          <p:nvPr/>
        </p:nvCxnSpPr>
        <p:spPr>
          <a:xfrm>
            <a:off x="3059832" y="2132856"/>
            <a:ext cx="20412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6" name="Straight Connector 9235"/>
          <p:cNvCxnSpPr/>
          <p:nvPr/>
        </p:nvCxnSpPr>
        <p:spPr>
          <a:xfrm flipV="1">
            <a:off x="5101043" y="213285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2" name="Rectangle 9251"/>
          <p:cNvSpPr/>
          <p:nvPr/>
        </p:nvSpPr>
        <p:spPr>
          <a:xfrm>
            <a:off x="4283968" y="4389603"/>
            <a:ext cx="468213" cy="623573"/>
          </a:xfrm>
          <a:prstGeom prst="rect">
            <a:avLst/>
          </a:prstGeom>
          <a:noFill/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53" name="Rectangle 9252"/>
          <p:cNvSpPr/>
          <p:nvPr/>
        </p:nvSpPr>
        <p:spPr>
          <a:xfrm>
            <a:off x="3830747" y="5445224"/>
            <a:ext cx="1338555" cy="521650"/>
          </a:xfrm>
          <a:prstGeom prst="rect">
            <a:avLst/>
          </a:prstGeom>
          <a:noFill/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387458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5786" y="1425357"/>
            <a:ext cx="774305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 err="1" smtClean="0"/>
              <a:t>Ochr</a:t>
            </a:r>
            <a:r>
              <a:rPr lang="en-GB" sz="2000" dirty="0" smtClean="0"/>
              <a:t> + </a:t>
            </a:r>
            <a:r>
              <a:rPr lang="en-GB" sz="2000" dirty="0" err="1" smtClean="0"/>
              <a:t>Ochr</a:t>
            </a:r>
            <a:r>
              <a:rPr lang="en-GB" sz="2000" dirty="0" smtClean="0"/>
              <a:t> = 2x</a:t>
            </a:r>
          </a:p>
          <a:p>
            <a:endParaRPr lang="en-GB" sz="2000" dirty="0"/>
          </a:p>
          <a:p>
            <a:r>
              <a:rPr lang="en-GB" sz="2000" dirty="0" smtClean="0"/>
              <a:t>6 </a:t>
            </a:r>
            <a:r>
              <a:rPr lang="en-GB" sz="2000" dirty="0" err="1" smtClean="0"/>
              <a:t>llinell</a:t>
            </a:r>
            <a:r>
              <a:rPr lang="en-GB" sz="2000" dirty="0" smtClean="0"/>
              <a:t> </a:t>
            </a:r>
            <a:r>
              <a:rPr lang="en-GB" sz="2000" dirty="0" err="1" smtClean="0"/>
              <a:t>lorweddol</a:t>
            </a:r>
            <a:r>
              <a:rPr lang="en-GB" sz="2000" dirty="0" smtClean="0"/>
              <a:t>= 2(x – 2) = 2x – 4</a:t>
            </a:r>
          </a:p>
          <a:p>
            <a:endParaRPr lang="en-GB" sz="2000" dirty="0"/>
          </a:p>
          <a:p>
            <a:r>
              <a:rPr lang="en-GB" sz="2000" dirty="0" err="1" smtClean="0"/>
              <a:t>Llinellau</a:t>
            </a:r>
            <a:r>
              <a:rPr lang="en-GB" sz="2000" dirty="0" smtClean="0"/>
              <a:t> </a:t>
            </a:r>
            <a:r>
              <a:rPr lang="en-GB" sz="2000" dirty="0" err="1" smtClean="0"/>
              <a:t>mewnol</a:t>
            </a:r>
            <a:r>
              <a:rPr lang="en-GB" sz="2000" dirty="0" smtClean="0"/>
              <a:t> </a:t>
            </a:r>
            <a:r>
              <a:rPr lang="en-GB" sz="2000" smtClean="0"/>
              <a:t>fertigol= </a:t>
            </a:r>
            <a:r>
              <a:rPr lang="en-GB" sz="2000" dirty="0" smtClean="0"/>
              <a:t>2 ( x – (x-5) ) = 10</a:t>
            </a:r>
          </a:p>
          <a:p>
            <a:endParaRPr lang="en-GB" sz="2000" dirty="0"/>
          </a:p>
          <a:p>
            <a:r>
              <a:rPr lang="en-GB" sz="2000" dirty="0" smtClean="0"/>
              <a:t>2x + 2x – 4 + 10 = 54</a:t>
            </a:r>
          </a:p>
          <a:p>
            <a:endParaRPr lang="en-GB" sz="2000" dirty="0"/>
          </a:p>
          <a:p>
            <a:r>
              <a:rPr lang="en-GB" sz="2000" dirty="0"/>
              <a:t> </a:t>
            </a:r>
            <a:r>
              <a:rPr lang="en-GB" sz="2000" dirty="0" smtClean="0"/>
              <a:t>               4x + 6 = 54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4x = 48 </a:t>
            </a:r>
          </a:p>
          <a:p>
            <a:endParaRPr lang="en-GB" sz="2000" dirty="0"/>
          </a:p>
          <a:p>
            <a:r>
              <a:rPr lang="en-GB" sz="2000" dirty="0" smtClean="0"/>
              <a:t>                        x  = 12 cm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87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15</cp:revision>
  <dcterms:created xsi:type="dcterms:W3CDTF">2011-02-03T11:08:00Z</dcterms:created>
  <dcterms:modified xsi:type="dcterms:W3CDTF">2011-05-27T17:49:33Z</dcterms:modified>
</cp:coreProperties>
</file>